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2"/>
  </p:sldMasterIdLst>
  <p:notesMasterIdLst>
    <p:notesMasterId r:id="rId25"/>
  </p:notesMasterIdLst>
  <p:sldIdLst>
    <p:sldId id="257" r:id="rId3"/>
    <p:sldId id="260" r:id="rId4"/>
    <p:sldId id="264" r:id="rId5"/>
    <p:sldId id="265" r:id="rId6"/>
    <p:sldId id="266" r:id="rId7"/>
    <p:sldId id="284" r:id="rId8"/>
    <p:sldId id="261" r:id="rId9"/>
    <p:sldId id="267" r:id="rId10"/>
    <p:sldId id="268" r:id="rId11"/>
    <p:sldId id="281" r:id="rId12"/>
    <p:sldId id="282" r:id="rId13"/>
    <p:sldId id="286" r:id="rId14"/>
    <p:sldId id="269" r:id="rId15"/>
    <p:sldId id="279" r:id="rId16"/>
    <p:sldId id="270" r:id="rId17"/>
    <p:sldId id="283" r:id="rId18"/>
    <p:sldId id="280" r:id="rId19"/>
    <p:sldId id="271" r:id="rId20"/>
    <p:sldId id="272" r:id="rId21"/>
    <p:sldId id="273" r:id="rId22"/>
    <p:sldId id="287" r:id="rId23"/>
    <p:sldId id="274" r:id="rId24"/>
  </p:sldIdLst>
  <p:sldSz cx="9144000" cy="6858000" type="screen4x3"/>
  <p:notesSz cx="6858000" cy="9144000"/>
  <p:custDataLst>
    <p:custData r:id="rId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53303BF-BC0D-43C0-95F8-87D7002B7BB3}" type="datetimeFigureOut">
              <a:rPr lang="en-US" smtClean="0"/>
              <a:pPr/>
              <a:t>12/6/2016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7DC0EA5-FAC8-44B9-9907-DD7995D73E76}" type="slidenum">
              <a:rPr lang="en-US" smtClean="0"/>
              <a:pPr/>
              <a:t>‹#›</a:t>
            </a:fld>
            <a:endParaRPr lang="en-US"/>
          </a:p>
        </p:txBody>
      </p:sp>
    </p:spTree>
    <p:extLst>
      <p:ext uri="{BB962C8B-B14F-4D97-AF65-F5344CB8AC3E}">
        <p14:creationId xmlns:p14="http://schemas.microsoft.com/office/powerpoint/2010/main" val="9759861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https://youtu.be/sRzKNTAQNZk</a:t>
            </a:r>
            <a:endParaRPr lang="en-US" dirty="0"/>
          </a:p>
        </p:txBody>
      </p:sp>
      <p:sp>
        <p:nvSpPr>
          <p:cNvPr id="4" name="Slide Number Placeholder 3"/>
          <p:cNvSpPr>
            <a:spLocks noGrp="1"/>
          </p:cNvSpPr>
          <p:nvPr>
            <p:ph type="sldNum" sz="quarter" idx="10"/>
          </p:nvPr>
        </p:nvSpPr>
        <p:spPr/>
        <p:txBody>
          <a:bodyPr/>
          <a:lstStyle/>
          <a:p>
            <a:fld id="{E7DC0EA5-FAC8-44B9-9907-DD7995D73E76}" type="slidenum">
              <a:rPr lang="en-US" smtClean="0"/>
              <a:pPr/>
              <a:t>6</a:t>
            </a:fld>
            <a:endParaRPr lang="en-US"/>
          </a:p>
        </p:txBody>
      </p:sp>
    </p:spTree>
    <p:extLst>
      <p:ext uri="{BB962C8B-B14F-4D97-AF65-F5344CB8AC3E}">
        <p14:creationId xmlns:p14="http://schemas.microsoft.com/office/powerpoint/2010/main" val="17139867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https://youtu.be/xOYb0ZdJCQs</a:t>
            </a:r>
            <a:endParaRPr lang="en-US" dirty="0"/>
          </a:p>
        </p:txBody>
      </p:sp>
      <p:sp>
        <p:nvSpPr>
          <p:cNvPr id="4" name="Slide Number Placeholder 3"/>
          <p:cNvSpPr>
            <a:spLocks noGrp="1"/>
          </p:cNvSpPr>
          <p:nvPr>
            <p:ph type="sldNum" sz="quarter" idx="10"/>
          </p:nvPr>
        </p:nvSpPr>
        <p:spPr/>
        <p:txBody>
          <a:bodyPr/>
          <a:lstStyle/>
          <a:p>
            <a:fld id="{E7DC0EA5-FAC8-44B9-9907-DD7995D73E76}" type="slidenum">
              <a:rPr lang="en-US" smtClean="0"/>
              <a:pPr/>
              <a:t>11</a:t>
            </a:fld>
            <a:endParaRPr lang="en-US"/>
          </a:p>
        </p:txBody>
      </p:sp>
    </p:spTree>
    <p:extLst>
      <p:ext uri="{BB962C8B-B14F-4D97-AF65-F5344CB8AC3E}">
        <p14:creationId xmlns:p14="http://schemas.microsoft.com/office/powerpoint/2010/main" val="35290677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https://youtu.be/3H0couDGyeQ</a:t>
            </a:r>
            <a:endParaRPr lang="en-US" dirty="0"/>
          </a:p>
        </p:txBody>
      </p:sp>
      <p:sp>
        <p:nvSpPr>
          <p:cNvPr id="4" name="Slide Number Placeholder 3"/>
          <p:cNvSpPr>
            <a:spLocks noGrp="1"/>
          </p:cNvSpPr>
          <p:nvPr>
            <p:ph type="sldNum" sz="quarter" idx="10"/>
          </p:nvPr>
        </p:nvSpPr>
        <p:spPr/>
        <p:txBody>
          <a:bodyPr/>
          <a:lstStyle/>
          <a:p>
            <a:fld id="{E7DC0EA5-FAC8-44B9-9907-DD7995D73E76}" type="slidenum">
              <a:rPr lang="en-US" smtClean="0"/>
              <a:pPr/>
              <a:t>16</a:t>
            </a:fld>
            <a:endParaRPr lang="en-US"/>
          </a:p>
        </p:txBody>
      </p:sp>
    </p:spTree>
    <p:extLst>
      <p:ext uri="{BB962C8B-B14F-4D97-AF65-F5344CB8AC3E}">
        <p14:creationId xmlns:p14="http://schemas.microsoft.com/office/powerpoint/2010/main" val="180006526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77E3CB30-3540-4D76-8483-34DE230C099D}" type="datetimeFigureOut">
              <a:rPr lang="en-US" smtClean="0"/>
              <a:pPr/>
              <a:t>12/6/2016</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4C29AD72-7F6B-4874-B072-5882357BBE8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7E3CB30-3540-4D76-8483-34DE230C099D}" type="datetimeFigureOut">
              <a:rPr lang="en-US" smtClean="0"/>
              <a:pPr/>
              <a:t>12/6/2016</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4C29AD72-7F6B-4874-B072-5882357BBE8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7E3CB30-3540-4D76-8483-34DE230C099D}" type="datetimeFigureOut">
              <a:rPr lang="en-US" smtClean="0"/>
              <a:pPr/>
              <a:t>12/6/2016</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4C29AD72-7F6B-4874-B072-5882357BBE84}"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78563"/>
            <a:ext cx="2133600" cy="457200"/>
          </a:xfrm>
        </p:spPr>
        <p:txBody>
          <a:bodyPr/>
          <a:lstStyle>
            <a:lvl1pPr>
              <a:defRPr/>
            </a:lvl1pPr>
          </a:lstStyle>
          <a:p>
            <a:endParaRPr lang="en-US"/>
          </a:p>
        </p:txBody>
      </p:sp>
      <p:sp>
        <p:nvSpPr>
          <p:cNvPr id="6" name="Footer Placeholder 5"/>
          <p:cNvSpPr>
            <a:spLocks noGrp="1"/>
          </p:cNvSpPr>
          <p:nvPr>
            <p:ph type="ftr" sz="quarter" idx="11"/>
          </p:nvPr>
        </p:nvSpPr>
        <p:spPr>
          <a:xfrm>
            <a:off x="3124200" y="6278563"/>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78563"/>
            <a:ext cx="2133600" cy="457200"/>
          </a:xfrm>
        </p:spPr>
        <p:txBody>
          <a:bodyPr/>
          <a:lstStyle>
            <a:lvl1pPr>
              <a:defRPr/>
            </a:lvl1pPr>
          </a:lstStyle>
          <a:p>
            <a:fld id="{4EAB1435-370E-4FDE-AD27-073F4E4AAB6A}"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7813"/>
            <a:ext cx="8229600" cy="58531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457200" y="6278563"/>
            <a:ext cx="2133600" cy="457200"/>
          </a:xfrm>
        </p:spPr>
        <p:txBody>
          <a:bodyPr/>
          <a:lstStyle>
            <a:lvl1pPr>
              <a:defRPr/>
            </a:lvl1pPr>
          </a:lstStyle>
          <a:p>
            <a:endParaRPr lang="en-US"/>
          </a:p>
        </p:txBody>
      </p:sp>
      <p:sp>
        <p:nvSpPr>
          <p:cNvPr id="4" name="Footer Placeholder 3"/>
          <p:cNvSpPr>
            <a:spLocks noGrp="1"/>
          </p:cNvSpPr>
          <p:nvPr>
            <p:ph type="ftr" sz="quarter" idx="11"/>
          </p:nvPr>
        </p:nvSpPr>
        <p:spPr>
          <a:xfrm>
            <a:off x="3124200" y="6278563"/>
            <a:ext cx="2895600" cy="457200"/>
          </a:xfrm>
        </p:spPr>
        <p:txBody>
          <a:bodyPr/>
          <a:lstStyle>
            <a:lvl1pPr>
              <a:defRPr/>
            </a:lvl1pPr>
          </a:lstStyle>
          <a:p>
            <a:endParaRPr lang="en-US"/>
          </a:p>
        </p:txBody>
      </p:sp>
      <p:sp>
        <p:nvSpPr>
          <p:cNvPr id="5" name="Slide Number Placeholder 4"/>
          <p:cNvSpPr>
            <a:spLocks noGrp="1"/>
          </p:cNvSpPr>
          <p:nvPr>
            <p:ph type="sldNum" sz="quarter" idx="12"/>
          </p:nvPr>
        </p:nvSpPr>
        <p:spPr>
          <a:xfrm>
            <a:off x="6553200" y="6278563"/>
            <a:ext cx="2133600" cy="457200"/>
          </a:xfrm>
        </p:spPr>
        <p:txBody>
          <a:bodyPr/>
          <a:lstStyle>
            <a:lvl1pPr>
              <a:defRPr/>
            </a:lvl1pPr>
          </a:lstStyle>
          <a:p>
            <a:fld id="{BDCDFD8C-B492-4512-9F8F-DA4F58D7D4EF}"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7E3CB30-3540-4D76-8483-34DE230C099D}" type="datetimeFigureOut">
              <a:rPr lang="en-US" smtClean="0"/>
              <a:pPr/>
              <a:t>12/6/2016</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4C29AD72-7F6B-4874-B072-5882357BBE84}"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77E3CB30-3540-4D76-8483-34DE230C099D}" type="datetimeFigureOut">
              <a:rPr lang="en-US" smtClean="0"/>
              <a:pPr/>
              <a:t>12/6/2016</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4C29AD72-7F6B-4874-B072-5882357BBE84}"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77E3CB30-3540-4D76-8483-34DE230C099D}" type="datetimeFigureOut">
              <a:rPr lang="en-US" smtClean="0"/>
              <a:pPr/>
              <a:t>12/6/2016</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4C29AD72-7F6B-4874-B072-5882357BBE84}"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77E3CB30-3540-4D76-8483-34DE230C099D}" type="datetimeFigureOut">
              <a:rPr lang="en-US" smtClean="0"/>
              <a:pPr/>
              <a:t>12/6/2016</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4C29AD72-7F6B-4874-B072-5882357BBE84}"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77E3CB30-3540-4D76-8483-34DE230C099D}" type="datetimeFigureOut">
              <a:rPr lang="en-US" smtClean="0"/>
              <a:pPr/>
              <a:t>12/6/2016</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4C29AD72-7F6B-4874-B072-5882357BBE84}"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77E3CB30-3540-4D76-8483-34DE230C099D}" type="datetimeFigureOut">
              <a:rPr lang="en-US" smtClean="0"/>
              <a:pPr/>
              <a:t>12/6/2016</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4C29AD72-7F6B-4874-B072-5882357BBE8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77E3CB30-3540-4D76-8483-34DE230C099D}" type="datetimeFigureOut">
              <a:rPr lang="en-US" smtClean="0"/>
              <a:pPr/>
              <a:t>12/6/2016</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4C29AD72-7F6B-4874-B072-5882357BBE84}"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77E3CB30-3540-4D76-8483-34DE230C099D}" type="datetimeFigureOut">
              <a:rPr lang="en-US" smtClean="0"/>
              <a:pPr/>
              <a:t>12/6/2016</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4C29AD72-7F6B-4874-B072-5882357BBE84}"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5"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77E3CB30-3540-4D76-8483-34DE230C099D}" type="datetimeFigureOut">
              <a:rPr lang="en-US" smtClean="0"/>
              <a:pPr/>
              <a:t>12/6/2016</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4C29AD72-7F6B-4874-B072-5882357BBE8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Layout" Target="../slideLayouts/slideLayout12.xml"/><Relationship Id="rId5" Type="http://schemas.openxmlformats.org/officeDocument/2006/relationships/image" Target="../media/image5.jpeg"/><Relationship Id="rId4" Type="http://schemas.openxmlformats.org/officeDocument/2006/relationships/image" Target="../media/image4.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video" Target="https://www.youtube.com/embed/xOYb0ZdJCQs" TargetMode="Externa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video" Target="https://www.youtube.com/embed/3H0couDGyeQ" TargetMode="Externa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3.xml"/><Relationship Id="rId1" Type="http://schemas.openxmlformats.org/officeDocument/2006/relationships/video" Target="https://www.youtube.com/embed/sRzKNTAQNZk" TargetMode="Externa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9885" name="Rectangle 13"/>
          <p:cNvSpPr>
            <a:spLocks noGrp="1" noChangeArrowheads="1"/>
          </p:cNvSpPr>
          <p:nvPr>
            <p:ph type="title"/>
          </p:nvPr>
        </p:nvSpPr>
        <p:spPr>
          <a:xfrm>
            <a:off x="304800" y="2209800"/>
            <a:ext cx="8229600" cy="1066800"/>
          </a:xfrm>
          <a:solidFill>
            <a:srgbClr val="FF9900"/>
          </a:solidFill>
          <a:ln>
            <a:solidFill>
              <a:srgbClr val="6699FF"/>
            </a:solidFill>
          </a:ln>
        </p:spPr>
        <p:txBody>
          <a:bodyPr/>
          <a:lstStyle/>
          <a:p>
            <a:r>
              <a:rPr lang="en-US" i="1" dirty="0">
                <a:solidFill>
                  <a:schemeClr val="tx1"/>
                </a:solidFill>
                <a:effectLst/>
              </a:rPr>
              <a:t>Virginia </a:t>
            </a:r>
            <a:r>
              <a:rPr lang="en-US" dirty="0">
                <a:solidFill>
                  <a:schemeClr val="tx1"/>
                </a:solidFill>
                <a:effectLst/>
              </a:rPr>
              <a:t>RULES</a:t>
            </a:r>
            <a:r>
              <a:rPr lang="en-US" dirty="0">
                <a:solidFill>
                  <a:schemeClr val="bg2"/>
                </a:solidFill>
                <a:effectLst/>
              </a:rPr>
              <a:t/>
            </a:r>
            <a:br>
              <a:rPr lang="en-US" dirty="0">
                <a:solidFill>
                  <a:schemeClr val="bg2"/>
                </a:solidFill>
                <a:effectLst/>
              </a:rPr>
            </a:br>
            <a:endParaRPr lang="en-US" sz="1400" dirty="0">
              <a:solidFill>
                <a:schemeClr val="bg2"/>
              </a:solidFill>
              <a:effectLst/>
            </a:endParaRPr>
          </a:p>
        </p:txBody>
      </p:sp>
      <p:pic>
        <p:nvPicPr>
          <p:cNvPr id="719882" name="Picture 10"/>
          <p:cNvPicPr>
            <a:picLocks noGrp="1" noChangeAspect="1" noChangeArrowheads="1"/>
          </p:cNvPicPr>
          <p:nvPr>
            <p:ph type="body" sz="half" idx="1"/>
          </p:nvPr>
        </p:nvPicPr>
        <p:blipFill>
          <a:blip r:embed="rId2" cstate="print"/>
          <a:stretch>
            <a:fillRect/>
          </a:stretch>
        </p:blipFill>
        <p:spPr>
          <a:xfrm>
            <a:off x="457200" y="3505200"/>
            <a:ext cx="4038600" cy="1905000"/>
          </a:xfrm>
          <a:noFill/>
          <a:ln/>
        </p:spPr>
      </p:pic>
      <p:pic>
        <p:nvPicPr>
          <p:cNvPr id="719883" name="Picture 11"/>
          <p:cNvPicPr>
            <a:picLocks noChangeAspect="1" noChangeArrowheads="1"/>
          </p:cNvPicPr>
          <p:nvPr/>
        </p:nvPicPr>
        <p:blipFill>
          <a:blip r:embed="rId3" cstate="print"/>
          <a:srcRect/>
          <a:stretch>
            <a:fillRect/>
          </a:stretch>
        </p:blipFill>
        <p:spPr bwMode="auto">
          <a:xfrm>
            <a:off x="152400" y="0"/>
            <a:ext cx="3357563" cy="2058988"/>
          </a:xfrm>
          <a:prstGeom prst="rect">
            <a:avLst/>
          </a:prstGeom>
          <a:noFill/>
          <a:ln w="9525" algn="in">
            <a:noFill/>
            <a:miter lim="800000"/>
            <a:headEnd/>
            <a:tailEnd/>
          </a:ln>
          <a:effectLst/>
        </p:spPr>
      </p:pic>
      <p:sp>
        <p:nvSpPr>
          <p:cNvPr id="719886" name="Text Box 14"/>
          <p:cNvSpPr txBox="1">
            <a:spLocks noChangeArrowheads="1"/>
          </p:cNvSpPr>
          <p:nvPr/>
        </p:nvSpPr>
        <p:spPr bwMode="auto">
          <a:xfrm>
            <a:off x="304800" y="2971800"/>
            <a:ext cx="8153400" cy="274638"/>
          </a:xfrm>
          <a:prstGeom prst="rect">
            <a:avLst/>
          </a:prstGeom>
          <a:solidFill>
            <a:srgbClr val="6699FF"/>
          </a:solidFill>
          <a:ln w="12700">
            <a:noFill/>
            <a:miter lim="800000"/>
            <a:headEnd type="none" w="sm" len="sm"/>
            <a:tailEnd type="none" w="sm" len="sm"/>
          </a:ln>
          <a:effectLst/>
        </p:spPr>
        <p:txBody>
          <a:bodyPr>
            <a:spAutoFit/>
          </a:bodyPr>
          <a:lstStyle/>
          <a:p>
            <a:pPr>
              <a:spcBef>
                <a:spcPct val="50000"/>
              </a:spcBef>
            </a:pPr>
            <a:r>
              <a:rPr lang="en-US" sz="1200">
                <a:solidFill>
                  <a:srgbClr val="000000"/>
                </a:solidFill>
                <a:latin typeface="Arial" charset="0"/>
              </a:rPr>
              <a:t>                                                                                              Teens Learn &amp; Live the Law</a:t>
            </a:r>
          </a:p>
        </p:txBody>
      </p:sp>
      <p:pic>
        <p:nvPicPr>
          <p:cNvPr id="719884" name="Picture 12"/>
          <p:cNvPicPr>
            <a:picLocks noChangeAspect="1" noChangeArrowheads="1"/>
          </p:cNvPicPr>
          <p:nvPr/>
        </p:nvPicPr>
        <p:blipFill>
          <a:blip r:embed="rId4" cstate="print"/>
          <a:srcRect/>
          <a:stretch>
            <a:fillRect/>
          </a:stretch>
        </p:blipFill>
        <p:spPr bwMode="auto">
          <a:xfrm>
            <a:off x="7251700" y="3378200"/>
            <a:ext cx="1892300" cy="3556000"/>
          </a:xfrm>
          <a:prstGeom prst="rect">
            <a:avLst/>
          </a:prstGeom>
          <a:noFill/>
          <a:ln w="9525" algn="in">
            <a:noFill/>
            <a:miter lim="800000"/>
            <a:headEnd/>
            <a:tailEnd/>
          </a:ln>
          <a:effectLst/>
        </p:spPr>
      </p:pic>
      <p:pic>
        <p:nvPicPr>
          <p:cNvPr id="719887" name="Picture 15" descr="ATTRY GEN SEAL"/>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6705600" y="228600"/>
            <a:ext cx="1763713" cy="170973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57200" y="1481328"/>
            <a:ext cx="8229600" cy="4919472"/>
          </a:xfrm>
          <a:ln>
            <a:solidFill>
              <a:schemeClr val="bg2">
                <a:lumMod val="75000"/>
              </a:schemeClr>
            </a:solidFill>
          </a:ln>
        </p:spPr>
        <p:txBody>
          <a:bodyPr>
            <a:normAutofit fontScale="77500" lnSpcReduction="20000"/>
          </a:bodyPr>
          <a:lstStyle/>
          <a:p>
            <a:r>
              <a:rPr lang="en-US" b="1" u="sng" dirty="0" smtClean="0"/>
              <a:t>Misdemeanors:</a:t>
            </a:r>
          </a:p>
          <a:p>
            <a:pPr lvl="1"/>
            <a:r>
              <a:rPr lang="en-US" dirty="0" smtClean="0"/>
              <a:t>Petit Larceny: Stealing less than $5 from a person or less than $200 not from a person (shoplifting)</a:t>
            </a:r>
          </a:p>
          <a:p>
            <a:pPr lvl="1">
              <a:buFont typeface="Wingdings" panose="05000000000000000000" pitchFamily="2" charset="2"/>
              <a:buChar char="§"/>
            </a:pPr>
            <a:r>
              <a:rPr lang="en-US" dirty="0" smtClean="0"/>
              <a:t>Assault and battery: Striking or touching someone else, whether injury occurs or not.</a:t>
            </a:r>
          </a:p>
          <a:p>
            <a:pPr lvl="1">
              <a:buFont typeface="Wingdings" panose="05000000000000000000" pitchFamily="2" charset="2"/>
              <a:buChar char="§"/>
            </a:pPr>
            <a:r>
              <a:rPr lang="en-US" dirty="0" smtClean="0"/>
              <a:t>Trespassing: Going on property after being forbidden to do so.</a:t>
            </a:r>
          </a:p>
          <a:p>
            <a:pPr lvl="1">
              <a:buFont typeface="Wingdings" panose="05000000000000000000" pitchFamily="2" charset="2"/>
              <a:buChar char="§"/>
            </a:pPr>
            <a:r>
              <a:rPr lang="en-US" dirty="0" smtClean="0"/>
              <a:t>Domestic Assault: Assault of a member of your family</a:t>
            </a:r>
          </a:p>
          <a:p>
            <a:pPr lvl="2">
              <a:buFont typeface="Wingdings" panose="05000000000000000000" pitchFamily="2" charset="2"/>
              <a:buChar char="§"/>
            </a:pPr>
            <a:r>
              <a:rPr lang="en-US" dirty="0" smtClean="0"/>
              <a:t>Example: Parents, step-parents, brothers and sisters, grandparents.</a:t>
            </a:r>
          </a:p>
          <a:p>
            <a:pPr marL="630936" lvl="2" indent="0">
              <a:buNone/>
            </a:pPr>
            <a:endParaRPr lang="en-US" dirty="0"/>
          </a:p>
          <a:p>
            <a:pPr lvl="2">
              <a:buFont typeface="Wingdings" panose="05000000000000000000" pitchFamily="2" charset="2"/>
              <a:buChar char="Ø"/>
            </a:pPr>
            <a:r>
              <a:rPr lang="en-US" sz="2800" b="1" u="sng" dirty="0" smtClean="0"/>
              <a:t>Felonies:</a:t>
            </a:r>
          </a:p>
          <a:p>
            <a:pPr lvl="3">
              <a:buFont typeface="Wingdings" panose="05000000000000000000" pitchFamily="2" charset="2"/>
              <a:buChar char="§"/>
            </a:pPr>
            <a:r>
              <a:rPr lang="en-US" sz="2400" dirty="0" smtClean="0"/>
              <a:t>Grand Larceny: Stealing $5 or more from a person or more than $200 not from a person</a:t>
            </a:r>
          </a:p>
          <a:p>
            <a:pPr lvl="3">
              <a:buFont typeface="Wingdings" panose="05000000000000000000" pitchFamily="2" charset="2"/>
              <a:buChar char="§"/>
            </a:pPr>
            <a:r>
              <a:rPr lang="en-US" sz="2400" dirty="0" smtClean="0"/>
              <a:t>Robbery: Assaulting or threatening a weapon and stealing from a person</a:t>
            </a:r>
          </a:p>
          <a:p>
            <a:pPr lvl="3">
              <a:buFont typeface="Wingdings" panose="05000000000000000000" pitchFamily="2" charset="2"/>
              <a:buChar char="§"/>
            </a:pPr>
            <a:r>
              <a:rPr lang="en-US" sz="2400" dirty="0" smtClean="0"/>
              <a:t>Communicating a Threat in Writing: To kill or harm a person or their family that places the victim in reasonable fear</a:t>
            </a:r>
          </a:p>
          <a:p>
            <a:pPr lvl="3">
              <a:buFont typeface="Wingdings" panose="05000000000000000000" pitchFamily="2" charset="2"/>
              <a:buChar char="§"/>
            </a:pPr>
            <a:r>
              <a:rPr lang="en-US" sz="2400" dirty="0" smtClean="0"/>
              <a:t>Breaking and Entering: Entering an occupied dwelling with the intent to commit any misdemeanor or larceny.</a:t>
            </a:r>
            <a:endParaRPr lang="en-US" sz="2400" dirty="0"/>
          </a:p>
          <a:p>
            <a:pPr lvl="1"/>
            <a:endParaRPr lang="en-US" dirty="0" smtClean="0"/>
          </a:p>
        </p:txBody>
      </p:sp>
      <p:sp>
        <p:nvSpPr>
          <p:cNvPr id="5" name="Title 4"/>
          <p:cNvSpPr>
            <a:spLocks noGrp="1"/>
          </p:cNvSpPr>
          <p:nvPr>
            <p:ph type="title"/>
          </p:nvPr>
        </p:nvSpPr>
        <p:spPr/>
        <p:txBody>
          <a:bodyPr>
            <a:normAutofit fontScale="90000"/>
          </a:bodyPr>
          <a:lstStyle/>
          <a:p>
            <a:pPr algn="ctr"/>
            <a:r>
              <a:rPr lang="en-US" dirty="0" smtClean="0"/>
              <a:t>Some Crimes You May Run Into:</a:t>
            </a:r>
            <a:endParaRPr lang="en-US" dirty="0"/>
          </a:p>
        </p:txBody>
      </p:sp>
    </p:spTree>
    <p:extLst>
      <p:ext uri="{BB962C8B-B14F-4D97-AF65-F5344CB8AC3E}">
        <p14:creationId xmlns:p14="http://schemas.microsoft.com/office/powerpoint/2010/main" val="26642975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4270" y="304800"/>
            <a:ext cx="9079730" cy="523220"/>
          </a:xfrm>
          <a:prstGeom prst="rect">
            <a:avLst/>
          </a:prstGeom>
          <a:noFill/>
        </p:spPr>
        <p:txBody>
          <a:bodyPr wrap="none" rtlCol="0">
            <a:spAutoFit/>
          </a:bodyPr>
          <a:lstStyle/>
          <a:p>
            <a:r>
              <a:rPr lang="en-US" sz="2800" b="1" dirty="0" smtClean="0"/>
              <a:t>What Crimes Are </a:t>
            </a:r>
            <a:r>
              <a:rPr lang="en-US" sz="2800" b="1" dirty="0" err="1" smtClean="0"/>
              <a:t>Gru</a:t>
            </a:r>
            <a:r>
              <a:rPr lang="en-US" sz="2800" b="1" dirty="0" smtClean="0"/>
              <a:t> and the Minions Committing?</a:t>
            </a:r>
            <a:endParaRPr lang="en-US" sz="2800" b="1" dirty="0"/>
          </a:p>
        </p:txBody>
      </p:sp>
      <p:pic>
        <p:nvPicPr>
          <p:cNvPr id="8" name="xOYb0ZdJCQs"/>
          <p:cNvPicPr>
            <a:picLocks noGrp="1" noRot="1" noChangeAspect="1"/>
          </p:cNvPicPr>
          <p:nvPr>
            <p:ph/>
            <a:videoFile r:link="rId1"/>
          </p:nvPr>
        </p:nvPicPr>
        <p:blipFill>
          <a:blip r:embed="rId4"/>
          <a:stretch>
            <a:fillRect/>
          </a:stretch>
        </p:blipFill>
        <p:spPr>
          <a:xfrm>
            <a:off x="516468" y="990600"/>
            <a:ext cx="7992533" cy="4876800"/>
          </a:xfrm>
          <a:prstGeom prst="rect">
            <a:avLst/>
          </a:prstGeom>
        </p:spPr>
      </p:pic>
    </p:spTree>
    <p:extLst>
      <p:ext uri="{BB962C8B-B14F-4D97-AF65-F5344CB8AC3E}">
        <p14:creationId xmlns:p14="http://schemas.microsoft.com/office/powerpoint/2010/main" val="14382113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a:p>
          <a:p>
            <a:r>
              <a:rPr lang="en-US" dirty="0" smtClean="0"/>
              <a:t>Go to kahoot.it</a:t>
            </a:r>
          </a:p>
          <a:p>
            <a:r>
              <a:rPr lang="en-US" dirty="0" smtClean="0"/>
              <a:t>Put in the PIN and be ready for the quiz!</a:t>
            </a:r>
            <a:endParaRPr lang="en-US" dirty="0"/>
          </a:p>
        </p:txBody>
      </p:sp>
      <p:sp>
        <p:nvSpPr>
          <p:cNvPr id="3" name="Title 2"/>
          <p:cNvSpPr>
            <a:spLocks noGrp="1"/>
          </p:cNvSpPr>
          <p:nvPr>
            <p:ph type="title"/>
          </p:nvPr>
        </p:nvSpPr>
        <p:spPr/>
        <p:txBody>
          <a:bodyPr>
            <a:normAutofit fontScale="90000"/>
          </a:bodyPr>
          <a:lstStyle/>
          <a:p>
            <a:r>
              <a:rPr lang="en-US" dirty="0" smtClean="0"/>
              <a:t>Take out your devices… Time for a quick quiz!</a:t>
            </a:r>
            <a:endParaRPr lang="en-US" dirty="0"/>
          </a:p>
        </p:txBody>
      </p:sp>
    </p:spTree>
    <p:extLst>
      <p:ext uri="{BB962C8B-B14F-4D97-AF65-F5344CB8AC3E}">
        <p14:creationId xmlns:p14="http://schemas.microsoft.com/office/powerpoint/2010/main" val="37828859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1250" name="Rectangle 2"/>
          <p:cNvSpPr>
            <a:spLocks noGrp="1" noChangeArrowheads="1"/>
          </p:cNvSpPr>
          <p:nvPr>
            <p:ph type="body" sz="half" idx="1"/>
          </p:nvPr>
        </p:nvSpPr>
        <p:spPr>
          <a:xfrm>
            <a:off x="685800" y="1600200"/>
            <a:ext cx="7772400" cy="4377898"/>
          </a:xfrm>
        </p:spPr>
        <p:txBody>
          <a:bodyPr>
            <a:normAutofit fontScale="92500"/>
          </a:bodyPr>
          <a:lstStyle/>
          <a:p>
            <a:pPr marL="347663" indent="-347663"/>
            <a:endParaRPr lang="en-US" sz="2400" dirty="0" smtClean="0">
              <a:solidFill>
                <a:srgbClr val="000000"/>
              </a:solidFill>
              <a:effectLst/>
            </a:endParaRPr>
          </a:p>
          <a:p>
            <a:pPr marL="347663" indent="-347663"/>
            <a:r>
              <a:rPr lang="en-US" sz="2400" dirty="0" smtClean="0">
                <a:solidFill>
                  <a:srgbClr val="000000"/>
                </a:solidFill>
                <a:effectLst/>
              </a:rPr>
              <a:t>Develops </a:t>
            </a:r>
            <a:r>
              <a:rPr lang="en-US" sz="2400" dirty="0">
                <a:solidFill>
                  <a:srgbClr val="000000"/>
                </a:solidFill>
                <a:effectLst/>
              </a:rPr>
              <a:t>a criminal record</a:t>
            </a:r>
          </a:p>
          <a:p>
            <a:pPr marL="347663" indent="-347663"/>
            <a:r>
              <a:rPr lang="en-US" sz="2400" dirty="0">
                <a:solidFill>
                  <a:srgbClr val="000000"/>
                </a:solidFill>
                <a:effectLst/>
              </a:rPr>
              <a:t>Embarrasses his or her family and friends</a:t>
            </a:r>
          </a:p>
          <a:p>
            <a:pPr marL="347663" indent="-347663"/>
            <a:r>
              <a:rPr lang="en-US" sz="2400" b="1" u="sng" dirty="0">
                <a:solidFill>
                  <a:srgbClr val="000000"/>
                </a:solidFill>
                <a:effectLst/>
              </a:rPr>
              <a:t>Loses the opportunity to hold certain jobs</a:t>
            </a:r>
          </a:p>
          <a:p>
            <a:pPr marL="347663" indent="-347663"/>
            <a:r>
              <a:rPr lang="en-US" sz="2400" b="1" u="sng" dirty="0">
                <a:solidFill>
                  <a:srgbClr val="000000"/>
                </a:solidFill>
                <a:effectLst/>
              </a:rPr>
              <a:t>Loses the opportunity to serve in the armed services</a:t>
            </a:r>
          </a:p>
          <a:p>
            <a:pPr marL="347663" indent="-347663"/>
            <a:r>
              <a:rPr lang="en-US" sz="2400" b="1" u="sng" dirty="0">
                <a:solidFill>
                  <a:srgbClr val="000000"/>
                </a:solidFill>
                <a:effectLst/>
              </a:rPr>
              <a:t>May lose driving </a:t>
            </a:r>
            <a:r>
              <a:rPr lang="en-US" sz="2400" b="1" u="sng" dirty="0" smtClean="0">
                <a:solidFill>
                  <a:srgbClr val="000000"/>
                </a:solidFill>
                <a:effectLst/>
              </a:rPr>
              <a:t>privileges or have them delayed</a:t>
            </a:r>
          </a:p>
          <a:p>
            <a:pPr marL="347663" indent="-347663"/>
            <a:r>
              <a:rPr lang="en-US" sz="2400" b="1" u="sng" dirty="0" smtClean="0">
                <a:solidFill>
                  <a:srgbClr val="000000"/>
                </a:solidFill>
              </a:rPr>
              <a:t>Not get accepted to the college you want</a:t>
            </a:r>
            <a:endParaRPr lang="en-US" sz="2400" b="1" u="sng" dirty="0" smtClean="0">
              <a:solidFill>
                <a:srgbClr val="000000"/>
              </a:solidFill>
              <a:effectLst/>
            </a:endParaRPr>
          </a:p>
          <a:p>
            <a:pPr marL="347663" indent="-347663"/>
            <a:endParaRPr lang="en-US" sz="2400" dirty="0">
              <a:solidFill>
                <a:srgbClr val="000000"/>
              </a:solidFill>
            </a:endParaRPr>
          </a:p>
          <a:p>
            <a:pPr marL="347663" indent="-347663"/>
            <a:r>
              <a:rPr lang="en-US" sz="2400" dirty="0" smtClean="0">
                <a:solidFill>
                  <a:srgbClr val="000000"/>
                </a:solidFill>
                <a:effectLst/>
              </a:rPr>
              <a:t>Adults convicted of a felony will lose their right to vote, possess a firearm, or run for public office.</a:t>
            </a:r>
            <a:endParaRPr lang="en-US" sz="2400" dirty="0">
              <a:solidFill>
                <a:srgbClr val="000000"/>
              </a:solidFill>
              <a:effectLst/>
            </a:endParaRPr>
          </a:p>
        </p:txBody>
      </p:sp>
      <p:sp>
        <p:nvSpPr>
          <p:cNvPr id="821251" name="Text Box 3"/>
          <p:cNvSpPr txBox="1">
            <a:spLocks noChangeArrowheads="1"/>
          </p:cNvSpPr>
          <p:nvPr/>
        </p:nvSpPr>
        <p:spPr bwMode="auto">
          <a:xfrm>
            <a:off x="762000" y="457200"/>
            <a:ext cx="7772400" cy="762000"/>
          </a:xfrm>
          <a:prstGeom prst="rect">
            <a:avLst/>
          </a:prstGeom>
          <a:noFill/>
          <a:ln w="12700">
            <a:noFill/>
            <a:miter lim="800000"/>
            <a:headEnd type="none" w="sm" len="sm"/>
            <a:tailEnd type="none" w="sm" len="sm"/>
          </a:ln>
          <a:effectLst/>
        </p:spPr>
        <p:txBody>
          <a:bodyPr>
            <a:spAutoFit/>
          </a:bodyPr>
          <a:lstStyle/>
          <a:p>
            <a:pPr algn="ctr">
              <a:spcBef>
                <a:spcPct val="50000"/>
              </a:spcBef>
            </a:pPr>
            <a:r>
              <a:rPr lang="en-US" sz="4400" dirty="0">
                <a:solidFill>
                  <a:schemeClr val="tx2"/>
                </a:solidFill>
                <a:effectLst>
                  <a:outerShdw blurRad="38100" dist="38100" dir="2700000" algn="tl">
                    <a:srgbClr val="000000"/>
                  </a:outerShdw>
                </a:effectLst>
              </a:rPr>
              <a:t>Other Consequences for Crime</a:t>
            </a:r>
          </a:p>
        </p:txBody>
      </p:sp>
      <p:sp>
        <p:nvSpPr>
          <p:cNvPr id="821254" name="Rectangle 6"/>
          <p:cNvSpPr>
            <a:spLocks noChangeArrowheads="1"/>
          </p:cNvSpPr>
          <p:nvPr/>
        </p:nvSpPr>
        <p:spPr bwMode="auto">
          <a:xfrm>
            <a:off x="727881" y="4377898"/>
            <a:ext cx="7772400" cy="1600200"/>
          </a:xfrm>
          <a:prstGeom prst="rect">
            <a:avLst/>
          </a:prstGeom>
          <a:noFill/>
          <a:ln w="9525">
            <a:noFill/>
            <a:miter lim="800000"/>
            <a:headEnd/>
            <a:tailEnd/>
          </a:ln>
          <a:effectLst/>
        </p:spPr>
        <p:txBody>
          <a:bodyPr/>
          <a:lstStyle/>
          <a:p>
            <a:pPr eaLnBrk="1" hangingPunct="1">
              <a:spcBef>
                <a:spcPct val="20000"/>
              </a:spcBef>
              <a:buClr>
                <a:schemeClr val="hlink"/>
              </a:buClr>
              <a:buSzPct val="65000"/>
            </a:pPr>
            <a:endParaRPr lang="en-US" sz="2400" dirty="0" smtClean="0">
              <a:solidFill>
                <a:srgbClr val="000000"/>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lstStyle/>
          <a:p>
            <a:r>
              <a:rPr lang="en-US" dirty="0" smtClean="0"/>
              <a:t>Prisons: Run by the </a:t>
            </a:r>
            <a:r>
              <a:rPr lang="en-US" b="1" dirty="0" smtClean="0"/>
              <a:t>state</a:t>
            </a:r>
            <a:r>
              <a:rPr lang="en-US" dirty="0" smtClean="0"/>
              <a:t> or </a:t>
            </a:r>
            <a:r>
              <a:rPr lang="en-US" b="1" dirty="0" smtClean="0"/>
              <a:t>federal</a:t>
            </a:r>
            <a:r>
              <a:rPr lang="en-US" dirty="0" smtClean="0"/>
              <a:t> government.</a:t>
            </a:r>
          </a:p>
          <a:p>
            <a:r>
              <a:rPr lang="en-US" dirty="0" smtClean="0"/>
              <a:t> State prison= breaking state laws and have been sentenced to more than 12 months</a:t>
            </a:r>
          </a:p>
          <a:p>
            <a:r>
              <a:rPr lang="en-US" dirty="0" smtClean="0"/>
              <a:t>Federal prison= breaking federal laws</a:t>
            </a:r>
          </a:p>
          <a:p>
            <a:endParaRPr lang="en-US" dirty="0"/>
          </a:p>
          <a:p>
            <a:r>
              <a:rPr lang="en-US" dirty="0" smtClean="0"/>
              <a:t>Jail: Local and operated by towns or cities</a:t>
            </a:r>
          </a:p>
          <a:p>
            <a:r>
              <a:rPr lang="en-US" dirty="0" smtClean="0"/>
              <a:t>Sentenced to no more than 12 months or are awaiting trial or sentencing.</a:t>
            </a:r>
          </a:p>
          <a:p>
            <a:endParaRPr lang="en-US" dirty="0"/>
          </a:p>
        </p:txBody>
      </p:sp>
      <p:sp>
        <p:nvSpPr>
          <p:cNvPr id="2" name="Title 1"/>
          <p:cNvSpPr>
            <a:spLocks noGrp="1"/>
          </p:cNvSpPr>
          <p:nvPr>
            <p:ph type="title"/>
          </p:nvPr>
        </p:nvSpPr>
        <p:spPr/>
        <p:txBody>
          <a:bodyPr/>
          <a:lstStyle/>
          <a:p>
            <a:r>
              <a:rPr lang="en-US" dirty="0" smtClean="0"/>
              <a:t>Prison vs. Jail</a:t>
            </a:r>
            <a:endParaRPr lang="en-US" dirty="0"/>
          </a:p>
        </p:txBody>
      </p:sp>
    </p:spTree>
    <p:extLst>
      <p:ext uri="{BB962C8B-B14F-4D97-AF65-F5344CB8AC3E}">
        <p14:creationId xmlns:p14="http://schemas.microsoft.com/office/powerpoint/2010/main" val="1313864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6610" name="Rectangle 2"/>
          <p:cNvSpPr>
            <a:spLocks noGrp="1" noChangeArrowheads="1"/>
          </p:cNvSpPr>
          <p:nvPr>
            <p:ph type="body" sz="half" idx="1"/>
          </p:nvPr>
        </p:nvSpPr>
        <p:spPr>
          <a:xfrm>
            <a:off x="457200" y="2209800"/>
            <a:ext cx="8229600" cy="4038600"/>
          </a:xfrm>
        </p:spPr>
        <p:txBody>
          <a:bodyPr/>
          <a:lstStyle/>
          <a:p>
            <a:r>
              <a:rPr lang="en-US" sz="2400" dirty="0">
                <a:solidFill>
                  <a:srgbClr val="000000"/>
                </a:solidFill>
                <a:effectLst/>
              </a:rPr>
              <a:t>Because there is a greater emphasis </a:t>
            </a:r>
            <a:r>
              <a:rPr lang="en-US" sz="2400" b="1" u="sng" dirty="0">
                <a:solidFill>
                  <a:srgbClr val="000000"/>
                </a:solidFill>
                <a:effectLst/>
              </a:rPr>
              <a:t>on correcting behavior</a:t>
            </a:r>
            <a:r>
              <a:rPr lang="en-US" sz="2400" dirty="0">
                <a:solidFill>
                  <a:srgbClr val="000000"/>
                </a:solidFill>
                <a:effectLst/>
              </a:rPr>
              <a:t> of juveniles and solving problems that may be contributing to juveniles’ problem behavior, juvenile courts regularly work with schools and local agencies such as social services and mental health to address the needs of juvenile offenders.</a:t>
            </a:r>
          </a:p>
          <a:p>
            <a:endParaRPr lang="en-US" sz="2400" dirty="0">
              <a:solidFill>
                <a:srgbClr val="000000"/>
              </a:solidFill>
              <a:effectLst/>
            </a:endParaRPr>
          </a:p>
        </p:txBody>
      </p:sp>
      <p:sp>
        <p:nvSpPr>
          <p:cNvPr id="836611" name="Text Box 3"/>
          <p:cNvSpPr txBox="1">
            <a:spLocks noChangeArrowheads="1"/>
          </p:cNvSpPr>
          <p:nvPr/>
        </p:nvSpPr>
        <p:spPr bwMode="auto">
          <a:xfrm>
            <a:off x="609600" y="304800"/>
            <a:ext cx="7772400" cy="695325"/>
          </a:xfrm>
          <a:prstGeom prst="rect">
            <a:avLst/>
          </a:prstGeom>
          <a:noFill/>
          <a:ln w="12700">
            <a:noFill/>
            <a:miter lim="800000"/>
            <a:headEnd type="none" w="sm" len="sm"/>
            <a:tailEnd type="none" w="sm" len="sm"/>
          </a:ln>
          <a:effectLst/>
        </p:spPr>
        <p:txBody>
          <a:bodyPr>
            <a:spAutoFit/>
          </a:bodyPr>
          <a:lstStyle/>
          <a:p>
            <a:pPr algn="ctr">
              <a:lnSpc>
                <a:spcPct val="90000"/>
              </a:lnSpc>
              <a:spcBef>
                <a:spcPct val="50000"/>
              </a:spcBef>
            </a:pPr>
            <a:r>
              <a:rPr lang="en-US" sz="4400">
                <a:solidFill>
                  <a:schemeClr val="tx2"/>
                </a:solidFill>
                <a:effectLst>
                  <a:outerShdw blurRad="38100" dist="38100" dir="2700000" algn="tl">
                    <a:srgbClr val="000000"/>
                  </a:outerShdw>
                </a:effectLst>
              </a:rPr>
              <a:t>The Juvenile Justice System</a:t>
            </a:r>
          </a:p>
        </p:txBody>
      </p:sp>
      <p:sp>
        <p:nvSpPr>
          <p:cNvPr id="836612" name="Text Box 4"/>
          <p:cNvSpPr txBox="1">
            <a:spLocks noChangeArrowheads="1"/>
          </p:cNvSpPr>
          <p:nvPr/>
        </p:nvSpPr>
        <p:spPr bwMode="auto">
          <a:xfrm>
            <a:off x="304800" y="1219200"/>
            <a:ext cx="8458200" cy="762000"/>
          </a:xfrm>
          <a:prstGeom prst="rect">
            <a:avLst/>
          </a:prstGeom>
          <a:noFill/>
          <a:ln w="12700">
            <a:noFill/>
            <a:miter lim="800000"/>
            <a:headEnd type="none" w="sm" len="sm"/>
            <a:tailEnd type="none" w="sm" len="sm"/>
          </a:ln>
          <a:effectLst/>
        </p:spPr>
        <p:txBody>
          <a:bodyPr>
            <a:spAutoFit/>
          </a:bodyPr>
          <a:lstStyle/>
          <a:p>
            <a:pPr algn="ctr"/>
            <a:r>
              <a:rPr lang="en-US" sz="2200"/>
              <a:t>In Virginia, a juvenile is defined as any person </a:t>
            </a:r>
            <a:br>
              <a:rPr lang="en-US" sz="2200"/>
            </a:br>
            <a:r>
              <a:rPr lang="en-US" sz="2200"/>
              <a:t>less than 18 years of age</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3H0couDGyeQ"/>
          <p:cNvPicPr>
            <a:picLocks noGrp="1" noRot="1" noChangeAspect="1"/>
          </p:cNvPicPr>
          <p:nvPr>
            <p:ph/>
            <a:videoFile r:link="rId1"/>
          </p:nvPr>
        </p:nvPicPr>
        <p:blipFill>
          <a:blip r:embed="rId4"/>
          <a:stretch>
            <a:fillRect/>
          </a:stretch>
        </p:blipFill>
        <p:spPr>
          <a:xfrm>
            <a:off x="762000" y="381000"/>
            <a:ext cx="7696200" cy="5334000"/>
          </a:xfrm>
          <a:prstGeom prst="rect">
            <a:avLst/>
          </a:prstGeom>
        </p:spPr>
      </p:pic>
    </p:spTree>
    <p:extLst>
      <p:ext uri="{BB962C8B-B14F-4D97-AF65-F5344CB8AC3E}">
        <p14:creationId xmlns:p14="http://schemas.microsoft.com/office/powerpoint/2010/main" val="7122421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2"/>
          <a:stretch>
            <a:fillRect/>
          </a:stretch>
        </p:blipFill>
        <p:spPr>
          <a:xfrm>
            <a:off x="767766" y="1588996"/>
            <a:ext cx="7608467" cy="4310246"/>
          </a:xfrm>
          <a:prstGeom prst="rect">
            <a:avLst/>
          </a:prstGeom>
        </p:spPr>
      </p:pic>
      <p:sp>
        <p:nvSpPr>
          <p:cNvPr id="5" name="Title 4"/>
          <p:cNvSpPr>
            <a:spLocks noGrp="1"/>
          </p:cNvSpPr>
          <p:nvPr>
            <p:ph type="title"/>
          </p:nvPr>
        </p:nvSpPr>
        <p:spPr/>
        <p:txBody>
          <a:bodyPr/>
          <a:lstStyle/>
          <a:p>
            <a:r>
              <a:rPr lang="en-US" dirty="0" smtClean="0"/>
              <a:t>Some Terms:</a:t>
            </a:r>
            <a:endParaRPr lang="en-US" dirty="0"/>
          </a:p>
        </p:txBody>
      </p:sp>
    </p:spTree>
    <p:extLst>
      <p:ext uri="{BB962C8B-B14F-4D97-AF65-F5344CB8AC3E}">
        <p14:creationId xmlns:p14="http://schemas.microsoft.com/office/powerpoint/2010/main" val="3428847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endParaRPr lang="en-US" dirty="0" smtClean="0"/>
          </a:p>
          <a:p>
            <a:r>
              <a:rPr lang="en-US" b="1" u="sng" dirty="0" smtClean="0"/>
              <a:t>Yes, juveniles can be tried as an adult as young as age 14. </a:t>
            </a:r>
          </a:p>
          <a:p>
            <a:pPr marL="109728" indent="0">
              <a:buNone/>
            </a:pPr>
            <a:endParaRPr lang="en-US" dirty="0" smtClean="0"/>
          </a:p>
          <a:p>
            <a:r>
              <a:rPr lang="en-US" dirty="0" smtClean="0"/>
              <a:t>If tried as an adult, the juvenile would receive the same punishment. </a:t>
            </a:r>
          </a:p>
          <a:p>
            <a:r>
              <a:rPr lang="en-US" dirty="0" smtClean="0"/>
              <a:t>The court would examine the seriousness of the crime and your role in the crime.</a:t>
            </a:r>
          </a:p>
          <a:p>
            <a:r>
              <a:rPr lang="en-US" dirty="0" smtClean="0"/>
              <a:t>If charged with a Class 1 felony and under 16, it would be life in prison rather than the death penalty.</a:t>
            </a:r>
            <a:endParaRPr lang="en-US" dirty="0"/>
          </a:p>
        </p:txBody>
      </p:sp>
      <p:sp>
        <p:nvSpPr>
          <p:cNvPr id="2" name="Title 1"/>
          <p:cNvSpPr>
            <a:spLocks noGrp="1"/>
          </p:cNvSpPr>
          <p:nvPr>
            <p:ph type="title"/>
          </p:nvPr>
        </p:nvSpPr>
        <p:spPr/>
        <p:txBody>
          <a:bodyPr/>
          <a:lstStyle/>
          <a:p>
            <a:r>
              <a:rPr lang="en-US" dirty="0" smtClean="0"/>
              <a:t>Can we be tried as an adult?</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ox(in)">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ox(in)">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box(in)">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81328"/>
            <a:ext cx="8229600" cy="4767072"/>
          </a:xfrm>
        </p:spPr>
        <p:txBody>
          <a:bodyPr>
            <a:normAutofit fontScale="92500" lnSpcReduction="10000"/>
          </a:bodyPr>
          <a:lstStyle/>
          <a:p>
            <a:r>
              <a:rPr lang="en-US" dirty="0" smtClean="0"/>
              <a:t>Referral to Juvenile Court</a:t>
            </a:r>
          </a:p>
          <a:p>
            <a:r>
              <a:rPr lang="en-US" dirty="0" smtClean="0"/>
              <a:t>Officer notifies Juvenile Intake to see if you will be detained</a:t>
            </a:r>
          </a:p>
          <a:p>
            <a:r>
              <a:rPr lang="en-US" dirty="0" smtClean="0"/>
              <a:t>May take informal action or formal action</a:t>
            </a:r>
          </a:p>
          <a:p>
            <a:r>
              <a:rPr lang="en-US" dirty="0" smtClean="0"/>
              <a:t>Informal action may be referral to a crisis shelter, counseling: A way of “diverting” from the juvenile justice system.</a:t>
            </a:r>
          </a:p>
          <a:p>
            <a:pPr algn="ctr"/>
            <a:endParaRPr lang="en-US" dirty="0" smtClean="0"/>
          </a:p>
          <a:p>
            <a:pPr algn="ctr"/>
            <a:r>
              <a:rPr lang="en-US" u="sng" dirty="0" smtClean="0"/>
              <a:t>2 Choices if formal action</a:t>
            </a:r>
          </a:p>
          <a:p>
            <a:pPr algn="ctr"/>
            <a:r>
              <a:rPr lang="en-US" b="1" u="sng" dirty="0" smtClean="0"/>
              <a:t>Detained- based on risk to yourself or the community and risk of flight (running away)</a:t>
            </a:r>
          </a:p>
          <a:p>
            <a:pPr algn="ctr"/>
            <a:r>
              <a:rPr lang="en-US" dirty="0" smtClean="0"/>
              <a:t>Returned to your parents</a:t>
            </a:r>
            <a:endParaRPr lang="en-US" dirty="0"/>
          </a:p>
        </p:txBody>
      </p:sp>
      <p:sp>
        <p:nvSpPr>
          <p:cNvPr id="2" name="Title 1"/>
          <p:cNvSpPr>
            <a:spLocks noGrp="1"/>
          </p:cNvSpPr>
          <p:nvPr>
            <p:ph type="title"/>
          </p:nvPr>
        </p:nvSpPr>
        <p:spPr/>
        <p:txBody>
          <a:bodyPr>
            <a:normAutofit fontScale="90000"/>
          </a:bodyPr>
          <a:lstStyle/>
          <a:p>
            <a:r>
              <a:rPr lang="en-US" dirty="0" smtClean="0"/>
              <a:t>If I get in trouble, what happens?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 calcmode="lin" valueType="num">
                                      <p:cBhvr additive="base">
                                        <p:cTn id="18"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 calcmode="lin" valueType="num">
                                      <p:cBhvr additive="base">
                                        <p:cTn id="24"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8" presetClass="entr" presetSubtype="12" fill="hold" nodeType="click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strips(downLeft)">
                                      <p:cBhvr>
                                        <p:cTn id="30" dur="500"/>
                                        <p:tgtEl>
                                          <p:spTgt spid="3">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1" presetClass="entr" presetSubtype="4"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wheel(4)">
                                      <p:cBhvr>
                                        <p:cTn id="35" dur="2000"/>
                                        <p:tgtEl>
                                          <p:spTgt spid="3">
                                            <p:txEl>
                                              <p:pRg st="6" end="6"/>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0" presetClass="entr" presetSubtype="0" fill="hold" nodeType="clickEffect">
                                  <p:stCondLst>
                                    <p:cond delay="0"/>
                                  </p:stCondLst>
                                  <p:childTnLst>
                                    <p:set>
                                      <p:cBhvr>
                                        <p:cTn id="39" dur="1" fill="hold">
                                          <p:stCondLst>
                                            <p:cond delay="0"/>
                                          </p:stCondLst>
                                        </p:cTn>
                                        <p:tgtEl>
                                          <p:spTgt spid="3">
                                            <p:txEl>
                                              <p:pRg st="7" end="7"/>
                                            </p:txEl>
                                          </p:spTgt>
                                        </p:tgtEl>
                                        <p:attrNameLst>
                                          <p:attrName>style.visibility</p:attrName>
                                        </p:attrNameLst>
                                      </p:cBhvr>
                                      <p:to>
                                        <p:strVal val="visible"/>
                                      </p:to>
                                    </p:set>
                                    <p:animEffect transition="in" filter="wedge">
                                      <p:cBhvr>
                                        <p:cTn id="40"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1928" name="Text Box 8"/>
          <p:cNvSpPr txBox="1">
            <a:spLocks noChangeArrowheads="1"/>
          </p:cNvSpPr>
          <p:nvPr/>
        </p:nvSpPr>
        <p:spPr bwMode="auto">
          <a:xfrm>
            <a:off x="609600" y="304800"/>
            <a:ext cx="7772400" cy="762000"/>
          </a:xfrm>
          <a:prstGeom prst="rect">
            <a:avLst/>
          </a:prstGeom>
          <a:noFill/>
          <a:ln w="12700">
            <a:noFill/>
            <a:miter lim="800000"/>
            <a:headEnd type="none" w="sm" len="sm"/>
            <a:tailEnd type="none" w="sm" len="sm"/>
          </a:ln>
          <a:effectLst/>
        </p:spPr>
        <p:txBody>
          <a:bodyPr>
            <a:spAutoFit/>
          </a:bodyPr>
          <a:lstStyle/>
          <a:p>
            <a:pPr algn="ctr">
              <a:spcBef>
                <a:spcPct val="50000"/>
              </a:spcBef>
            </a:pPr>
            <a:r>
              <a:rPr lang="en-US" sz="4400" dirty="0">
                <a:solidFill>
                  <a:schemeClr val="tx2"/>
                </a:solidFill>
                <a:effectLst>
                  <a:outerShdw blurRad="38100" dist="38100" dir="2700000" algn="tl">
                    <a:srgbClr val="000000"/>
                  </a:outerShdw>
                </a:effectLst>
              </a:rPr>
              <a:t>Introduction</a:t>
            </a:r>
          </a:p>
        </p:txBody>
      </p:sp>
      <p:sp>
        <p:nvSpPr>
          <p:cNvPr id="721930" name="Text Box 10"/>
          <p:cNvSpPr txBox="1">
            <a:spLocks noChangeArrowheads="1"/>
          </p:cNvSpPr>
          <p:nvPr/>
        </p:nvSpPr>
        <p:spPr bwMode="auto">
          <a:xfrm>
            <a:off x="685800" y="1981200"/>
            <a:ext cx="8153400" cy="3046988"/>
          </a:xfrm>
          <a:prstGeom prst="rect">
            <a:avLst/>
          </a:prstGeom>
          <a:noFill/>
          <a:ln w="12700">
            <a:noFill/>
            <a:miter lim="800000"/>
            <a:headEnd type="none" w="sm" len="sm"/>
            <a:tailEnd type="none" w="sm" len="sm"/>
          </a:ln>
          <a:effectLst/>
        </p:spPr>
        <p:txBody>
          <a:bodyPr wrap="square">
            <a:spAutoFit/>
          </a:bodyPr>
          <a:lstStyle/>
          <a:p>
            <a:r>
              <a:rPr lang="en-US" sz="2400" dirty="0"/>
              <a:t>This program provides teens with information about the laws of Virginia which are the rules by which we live</a:t>
            </a:r>
            <a:r>
              <a:rPr lang="en-US" sz="2400" i="1" dirty="0" smtClean="0"/>
              <a:t>.</a:t>
            </a:r>
          </a:p>
          <a:p>
            <a:endParaRPr lang="en-US" sz="2400" i="1" dirty="0"/>
          </a:p>
          <a:p>
            <a:pPr algn="ctr"/>
            <a:r>
              <a:rPr lang="en-US" sz="2400" i="1" dirty="0" smtClean="0"/>
              <a:t>Program designed by the Office of the Attorney General</a:t>
            </a:r>
          </a:p>
          <a:p>
            <a:endParaRPr lang="en-US" sz="2400" i="1" dirty="0"/>
          </a:p>
          <a:p>
            <a:pPr algn="ctr"/>
            <a:r>
              <a:rPr lang="en-US" sz="2400" i="1" dirty="0" smtClean="0"/>
              <a:t>Students your age are being charged for serious crimes</a:t>
            </a:r>
          </a:p>
          <a:p>
            <a:endParaRPr lang="en-US" sz="2400" i="1" dirty="0"/>
          </a:p>
          <a:p>
            <a:pPr algn="ctr"/>
            <a:r>
              <a:rPr lang="en-US" sz="2400" i="1" dirty="0" smtClean="0"/>
              <a:t>Every action has a consequence.</a:t>
            </a:r>
            <a:endParaRPr lang="en-US" sz="2400" i="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721930">
                                            <p:txEl>
                                              <p:pRg st="0" end="0"/>
                                            </p:txEl>
                                          </p:spTgt>
                                        </p:tgtEl>
                                        <p:attrNameLst>
                                          <p:attrName>style.visibility</p:attrName>
                                        </p:attrNameLst>
                                      </p:cBhvr>
                                      <p:to>
                                        <p:strVal val="visible"/>
                                      </p:to>
                                    </p:set>
                                    <p:animEffect transition="in" filter="wheel(4)">
                                      <p:cBhvr>
                                        <p:cTn id="7" dur="2000"/>
                                        <p:tgtEl>
                                          <p:spTgt spid="72193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721930">
                                            <p:txEl>
                                              <p:pRg st="2" end="2"/>
                                            </p:txEl>
                                          </p:spTgt>
                                        </p:tgtEl>
                                        <p:attrNameLst>
                                          <p:attrName>style.visibility</p:attrName>
                                        </p:attrNameLst>
                                      </p:cBhvr>
                                      <p:to>
                                        <p:strVal val="visible"/>
                                      </p:to>
                                    </p:set>
                                    <p:animEffect transition="in" filter="box(in)">
                                      <p:cBhvr>
                                        <p:cTn id="12" dur="500"/>
                                        <p:tgtEl>
                                          <p:spTgt spid="72193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721930">
                                            <p:txEl>
                                              <p:pRg st="4" end="4"/>
                                            </p:txEl>
                                          </p:spTgt>
                                        </p:tgtEl>
                                        <p:attrNameLst>
                                          <p:attrName>style.visibility</p:attrName>
                                        </p:attrNameLst>
                                      </p:cBhvr>
                                      <p:to>
                                        <p:strVal val="visible"/>
                                      </p:to>
                                    </p:set>
                                    <p:animEffect transition="in" filter="checkerboard(across)">
                                      <p:cBhvr>
                                        <p:cTn id="17" dur="500"/>
                                        <p:tgtEl>
                                          <p:spTgt spid="721930">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721930">
                                            <p:txEl>
                                              <p:pRg st="6" end="6"/>
                                            </p:txEl>
                                          </p:spTgt>
                                        </p:tgtEl>
                                        <p:attrNameLst>
                                          <p:attrName>style.visibility</p:attrName>
                                        </p:attrNameLst>
                                      </p:cBhvr>
                                      <p:to>
                                        <p:strVal val="visible"/>
                                      </p:to>
                                    </p:set>
                                    <p:animEffect transition="in" filter="wipe(down)">
                                      <p:cBhvr>
                                        <p:cTn id="22" dur="500"/>
                                        <p:tgtEl>
                                          <p:spTgt spid="72193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r>
              <a:rPr lang="en-US" dirty="0" smtClean="0"/>
              <a:t>Most times, your records are destroyed when you turn 19 and five years passed since the last hearing in your case.</a:t>
            </a:r>
          </a:p>
          <a:p>
            <a:r>
              <a:rPr lang="en-US" b="1" u="sng" dirty="0" smtClean="0"/>
              <a:t>If the crime is a felony if committed by an adult, the records remain public, just like an adult conviction!</a:t>
            </a:r>
          </a:p>
          <a:p>
            <a:r>
              <a:rPr lang="en-US" dirty="0" smtClean="0"/>
              <a:t>Minor offenses related to the more serious crime may also stay on your record!</a:t>
            </a:r>
            <a:endParaRPr lang="en-US" dirty="0"/>
          </a:p>
          <a:p>
            <a:r>
              <a:rPr lang="en-US" dirty="0" smtClean="0"/>
              <a:t>Once records are destroyed, or expunged,  the violation is treated as if it never happened.</a:t>
            </a:r>
          </a:p>
        </p:txBody>
      </p:sp>
      <p:sp>
        <p:nvSpPr>
          <p:cNvPr id="2" name="Title 1"/>
          <p:cNvSpPr>
            <a:spLocks noGrp="1"/>
          </p:cNvSpPr>
          <p:nvPr>
            <p:ph type="title"/>
          </p:nvPr>
        </p:nvSpPr>
        <p:spPr/>
        <p:txBody>
          <a:bodyPr/>
          <a:lstStyle/>
          <a:p>
            <a:r>
              <a:rPr lang="en-US" dirty="0" smtClean="0"/>
              <a:t>Will I have a permanent record?</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a:p>
          <a:p>
            <a:r>
              <a:rPr lang="en-US" dirty="0" smtClean="0"/>
              <a:t>Go to kahoot.it</a:t>
            </a:r>
          </a:p>
          <a:p>
            <a:r>
              <a:rPr lang="en-US" dirty="0" smtClean="0"/>
              <a:t>Put in the PIN and be ready to review!</a:t>
            </a:r>
            <a:endParaRPr lang="en-US" dirty="0"/>
          </a:p>
        </p:txBody>
      </p:sp>
      <p:sp>
        <p:nvSpPr>
          <p:cNvPr id="3" name="Title 2"/>
          <p:cNvSpPr>
            <a:spLocks noGrp="1"/>
          </p:cNvSpPr>
          <p:nvPr>
            <p:ph type="title"/>
          </p:nvPr>
        </p:nvSpPr>
        <p:spPr/>
        <p:txBody>
          <a:bodyPr>
            <a:normAutofit fontScale="90000"/>
          </a:bodyPr>
          <a:lstStyle/>
          <a:p>
            <a:r>
              <a:rPr lang="en-US" dirty="0" smtClean="0"/>
              <a:t>Time to Review! Get your devices</a:t>
            </a:r>
            <a:endParaRPr lang="en-US" dirty="0"/>
          </a:p>
        </p:txBody>
      </p:sp>
    </p:spTree>
    <p:extLst>
      <p:ext uri="{BB962C8B-B14F-4D97-AF65-F5344CB8AC3E}">
        <p14:creationId xmlns:p14="http://schemas.microsoft.com/office/powerpoint/2010/main" val="12443576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ctr"/>
            <a:r>
              <a:rPr lang="en-US" sz="9600" dirty="0" smtClean="0"/>
              <a:t>Questions?</a:t>
            </a:r>
            <a:endParaRPr lang="en-US" sz="9600" dirty="0"/>
          </a:p>
        </p:txBody>
      </p:sp>
      <p:sp>
        <p:nvSpPr>
          <p:cNvPr id="2" name="Title 1"/>
          <p:cNvSpPr>
            <a:spLocks noGrp="1"/>
          </p:cNvSpPr>
          <p:nvPr>
            <p:ph type="title"/>
          </p:nvPr>
        </p:nvSpPr>
        <p:spPr/>
        <p:txBody>
          <a:bodyPr/>
          <a:lstStyle/>
          <a:p>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A rule made by the people to enforce acceptable standards.</a:t>
            </a:r>
          </a:p>
          <a:p>
            <a:r>
              <a:rPr lang="en-US" dirty="0" smtClean="0"/>
              <a:t>Not knowing the law is like playing a sport without knowing the rules!</a:t>
            </a:r>
          </a:p>
          <a:p>
            <a:r>
              <a:rPr lang="en-US" b="1" u="sng" dirty="0" smtClean="0"/>
              <a:t>Remember, even if a person doesn’t know the law, if he or she breaks the law, he or she may be guilty of a crime. The statement “ignorance of the law is no excuse” is an ancient legal doctrine.</a:t>
            </a:r>
            <a:endParaRPr lang="en-US" b="1" u="sng" dirty="0"/>
          </a:p>
        </p:txBody>
      </p:sp>
      <p:sp>
        <p:nvSpPr>
          <p:cNvPr id="2" name="Title 1"/>
          <p:cNvSpPr>
            <a:spLocks noGrp="1"/>
          </p:cNvSpPr>
          <p:nvPr>
            <p:ph type="title"/>
          </p:nvPr>
        </p:nvSpPr>
        <p:spPr/>
        <p:txBody>
          <a:bodyPr/>
          <a:lstStyle/>
          <a:p>
            <a:r>
              <a:rPr lang="en-US" dirty="0" smtClean="0"/>
              <a:t>What is a Law?</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ctr"/>
            <a:endParaRPr lang="en-US" dirty="0" smtClean="0"/>
          </a:p>
          <a:p>
            <a:pPr algn="ctr"/>
            <a:r>
              <a:rPr lang="en-US" dirty="0" smtClean="0"/>
              <a:t>Federal</a:t>
            </a:r>
          </a:p>
          <a:p>
            <a:pPr algn="ctr"/>
            <a:endParaRPr lang="en-US" dirty="0" smtClean="0"/>
          </a:p>
          <a:p>
            <a:pPr algn="ctr"/>
            <a:r>
              <a:rPr lang="en-US" dirty="0" smtClean="0"/>
              <a:t>State</a:t>
            </a:r>
          </a:p>
          <a:p>
            <a:pPr algn="ctr"/>
            <a:endParaRPr lang="en-US" dirty="0" smtClean="0"/>
          </a:p>
          <a:p>
            <a:pPr algn="ctr"/>
            <a:r>
              <a:rPr lang="en-US" dirty="0" smtClean="0"/>
              <a:t>Local Ordinances </a:t>
            </a:r>
            <a:endParaRPr lang="en-US" dirty="0"/>
          </a:p>
        </p:txBody>
      </p:sp>
      <p:sp>
        <p:nvSpPr>
          <p:cNvPr id="2" name="Title 1"/>
          <p:cNvSpPr>
            <a:spLocks noGrp="1"/>
          </p:cNvSpPr>
          <p:nvPr>
            <p:ph type="title"/>
          </p:nvPr>
        </p:nvSpPr>
        <p:spPr/>
        <p:txBody>
          <a:bodyPr/>
          <a:lstStyle/>
          <a:p>
            <a:r>
              <a:rPr lang="en-US" dirty="0" smtClean="0"/>
              <a:t>Types of Laws</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ctr"/>
            <a:r>
              <a:rPr lang="en-US" dirty="0" smtClean="0"/>
              <a:t>Felonies</a:t>
            </a:r>
          </a:p>
          <a:p>
            <a:pPr algn="ctr"/>
            <a:endParaRPr lang="en-US" dirty="0" smtClean="0"/>
          </a:p>
          <a:p>
            <a:pPr algn="ctr"/>
            <a:r>
              <a:rPr lang="en-US" dirty="0" smtClean="0"/>
              <a:t>Misdemeanors</a:t>
            </a:r>
          </a:p>
          <a:p>
            <a:pPr algn="ctr"/>
            <a:endParaRPr lang="en-US" dirty="0" smtClean="0"/>
          </a:p>
          <a:p>
            <a:pPr algn="ctr"/>
            <a:r>
              <a:rPr lang="en-US" dirty="0" smtClean="0"/>
              <a:t>Status Offenses (Juveniles only) </a:t>
            </a:r>
          </a:p>
          <a:p>
            <a:pPr lvl="8"/>
            <a:r>
              <a:rPr lang="en-US" sz="2400" dirty="0" smtClean="0"/>
              <a:t>Curfew</a:t>
            </a:r>
          </a:p>
          <a:p>
            <a:pPr lvl="1" algn="ctr"/>
            <a:r>
              <a:rPr lang="en-US" sz="2400" dirty="0" smtClean="0"/>
              <a:t>Possession of tobacco</a:t>
            </a:r>
            <a:endParaRPr lang="en-US" sz="2400" dirty="0"/>
          </a:p>
        </p:txBody>
      </p:sp>
      <p:sp>
        <p:nvSpPr>
          <p:cNvPr id="2" name="Title 1"/>
          <p:cNvSpPr>
            <a:spLocks noGrp="1"/>
          </p:cNvSpPr>
          <p:nvPr>
            <p:ph type="title"/>
          </p:nvPr>
        </p:nvSpPr>
        <p:spPr/>
        <p:txBody>
          <a:bodyPr/>
          <a:lstStyle/>
          <a:p>
            <a:r>
              <a:rPr lang="en-US" dirty="0" smtClean="0"/>
              <a:t>Classifications of Laws</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p:txBody>
          <a:bodyPr/>
          <a:lstStyle/>
          <a:p>
            <a:r>
              <a:rPr lang="en-US" dirty="0" smtClean="0"/>
              <a:t>Example of a Status Offense </a:t>
            </a:r>
          </a:p>
          <a:p>
            <a:endParaRPr lang="en-US" dirty="0"/>
          </a:p>
          <a:p>
            <a:endParaRPr lang="en-US" dirty="0"/>
          </a:p>
        </p:txBody>
      </p:sp>
      <p:pic>
        <p:nvPicPr>
          <p:cNvPr id="4" name="sRzKNTAQNZk"/>
          <p:cNvPicPr>
            <a:picLocks noRot="1" noChangeAspect="1"/>
          </p:cNvPicPr>
          <p:nvPr>
            <a:videoFile r:link="rId1"/>
          </p:nvPr>
        </p:nvPicPr>
        <p:blipFill>
          <a:blip r:embed="rId4"/>
          <a:stretch>
            <a:fillRect/>
          </a:stretch>
        </p:blipFill>
        <p:spPr>
          <a:xfrm>
            <a:off x="457200" y="838200"/>
            <a:ext cx="8153400" cy="4953000"/>
          </a:xfrm>
          <a:prstGeom prst="rect">
            <a:avLst/>
          </a:prstGeom>
        </p:spPr>
      </p:pic>
    </p:spTree>
    <p:extLst>
      <p:ext uri="{BB962C8B-B14F-4D97-AF65-F5344CB8AC3E}">
        <p14:creationId xmlns:p14="http://schemas.microsoft.com/office/powerpoint/2010/main" val="1838884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3603" name="Text Box 3"/>
          <p:cNvSpPr txBox="1">
            <a:spLocks noChangeArrowheads="1"/>
          </p:cNvSpPr>
          <p:nvPr/>
        </p:nvSpPr>
        <p:spPr bwMode="auto">
          <a:xfrm>
            <a:off x="762000" y="304800"/>
            <a:ext cx="7772400" cy="762000"/>
          </a:xfrm>
          <a:prstGeom prst="rect">
            <a:avLst/>
          </a:prstGeom>
          <a:noFill/>
          <a:ln w="12700">
            <a:noFill/>
            <a:miter lim="800000"/>
            <a:headEnd type="none" w="sm" len="sm"/>
            <a:tailEnd type="none" w="sm" len="sm"/>
          </a:ln>
          <a:effectLst/>
        </p:spPr>
        <p:txBody>
          <a:bodyPr>
            <a:spAutoFit/>
          </a:bodyPr>
          <a:lstStyle/>
          <a:p>
            <a:pPr algn="ctr">
              <a:spcBef>
                <a:spcPct val="50000"/>
              </a:spcBef>
            </a:pPr>
            <a:r>
              <a:rPr lang="en-US" sz="4400">
                <a:solidFill>
                  <a:schemeClr val="tx2"/>
                </a:solidFill>
                <a:effectLst>
                  <a:outerShdw blurRad="38100" dist="38100" dir="2700000" algn="tl">
                    <a:srgbClr val="000000"/>
                  </a:outerShdw>
                </a:effectLst>
              </a:rPr>
              <a:t>Classes of Crimes</a:t>
            </a:r>
          </a:p>
        </p:txBody>
      </p:sp>
      <p:sp>
        <p:nvSpPr>
          <p:cNvPr id="793605" name="Text Box 5"/>
          <p:cNvSpPr txBox="1">
            <a:spLocks noChangeArrowheads="1"/>
          </p:cNvSpPr>
          <p:nvPr/>
        </p:nvSpPr>
        <p:spPr bwMode="auto">
          <a:xfrm>
            <a:off x="609600" y="1371600"/>
            <a:ext cx="7924800" cy="822325"/>
          </a:xfrm>
          <a:prstGeom prst="rect">
            <a:avLst/>
          </a:prstGeom>
          <a:noFill/>
          <a:ln w="12700">
            <a:noFill/>
            <a:miter lim="800000"/>
            <a:headEnd type="none" w="sm" len="sm"/>
            <a:tailEnd type="none" w="sm" len="sm"/>
          </a:ln>
          <a:effectLst/>
        </p:spPr>
        <p:txBody>
          <a:bodyPr>
            <a:spAutoFit/>
          </a:bodyPr>
          <a:lstStyle/>
          <a:p>
            <a:pPr algn="ctr"/>
            <a:r>
              <a:rPr lang="en-US" sz="2400"/>
              <a:t>Crimes are organized into two main classifications: felonies and misdemeanors.</a:t>
            </a:r>
          </a:p>
        </p:txBody>
      </p:sp>
      <p:sp>
        <p:nvSpPr>
          <p:cNvPr id="793628" name="Rectangle 28"/>
          <p:cNvSpPr>
            <a:spLocks noChangeArrowheads="1"/>
          </p:cNvSpPr>
          <p:nvPr/>
        </p:nvSpPr>
        <p:spPr bwMode="auto">
          <a:xfrm>
            <a:off x="609600" y="2514600"/>
            <a:ext cx="8001000" cy="4572000"/>
          </a:xfrm>
          <a:prstGeom prst="rect">
            <a:avLst/>
          </a:prstGeom>
          <a:noFill/>
          <a:ln w="9525">
            <a:noFill/>
            <a:miter lim="800000"/>
            <a:headEnd/>
            <a:tailEnd/>
          </a:ln>
          <a:effectLst/>
        </p:spPr>
        <p:txBody>
          <a:bodyPr/>
          <a:lstStyle/>
          <a:p>
            <a:pPr marL="342900" indent="-342900" eaLnBrk="1" hangingPunct="1">
              <a:spcBef>
                <a:spcPct val="20000"/>
              </a:spcBef>
              <a:buClr>
                <a:schemeClr val="hlink"/>
              </a:buClr>
              <a:buSzPct val="65000"/>
              <a:buFont typeface="Wingdings" pitchFamily="2" charset="2"/>
              <a:buChar char="n"/>
            </a:pPr>
            <a:r>
              <a:rPr lang="en-US" sz="2400" b="1" dirty="0"/>
              <a:t>A felony</a:t>
            </a:r>
            <a:r>
              <a:rPr lang="en-US" sz="2400" dirty="0">
                <a:solidFill>
                  <a:srgbClr val="000000"/>
                </a:solidFill>
              </a:rPr>
              <a:t> is a serious crime punishable by death or a term of imprisonment in a state or federal prison for at least one year and a possible fine.</a:t>
            </a:r>
          </a:p>
          <a:p>
            <a:pPr marL="342900" indent="-342900" eaLnBrk="1" hangingPunct="1">
              <a:spcBef>
                <a:spcPct val="20000"/>
              </a:spcBef>
              <a:buClr>
                <a:schemeClr val="hlink"/>
              </a:buClr>
              <a:buSzPct val="65000"/>
              <a:buFont typeface="Wingdings" pitchFamily="2" charset="2"/>
              <a:buChar char="n"/>
            </a:pPr>
            <a:r>
              <a:rPr lang="en-US" sz="2400" b="1" dirty="0"/>
              <a:t>A misdemeanor</a:t>
            </a:r>
            <a:r>
              <a:rPr lang="en-US" sz="2400" dirty="0">
                <a:solidFill>
                  <a:srgbClr val="000000"/>
                </a:solidFill>
              </a:rPr>
              <a:t> is a lesser crime punishable by local jail time of not more than one year and/or a possible fine</a:t>
            </a:r>
            <a:r>
              <a:rPr lang="en-US" sz="2400" i="1" dirty="0">
                <a:solidFill>
                  <a:srgbClr val="000000"/>
                </a:solidFill>
              </a:rPr>
              <a:t>. </a:t>
            </a:r>
            <a:r>
              <a:rPr lang="en-US" sz="2400" dirty="0">
                <a:solidFill>
                  <a:srgbClr val="000000"/>
                </a:solidFill>
              </a:rPr>
              <a:t>Some offenses may either be a misdemeanor or a felony depending on the circumstances surrounding the crime and the degree of the criminal act.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93628">
                                            <p:txEl>
                                              <p:pRg st="0" end="0"/>
                                            </p:txEl>
                                          </p:spTgt>
                                        </p:tgtEl>
                                        <p:attrNameLst>
                                          <p:attrName>style.visibility</p:attrName>
                                        </p:attrNameLst>
                                      </p:cBhvr>
                                      <p:to>
                                        <p:strVal val="visible"/>
                                      </p:to>
                                    </p:set>
                                    <p:animEffect transition="in" filter="dissolve">
                                      <p:cBhvr>
                                        <p:cTn id="7" dur="500"/>
                                        <p:tgtEl>
                                          <p:spTgt spid="79362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nodeType="clickEffect">
                                  <p:stCondLst>
                                    <p:cond delay="0"/>
                                  </p:stCondLst>
                                  <p:childTnLst>
                                    <p:set>
                                      <p:cBhvr>
                                        <p:cTn id="11" dur="1" fill="hold">
                                          <p:stCondLst>
                                            <p:cond delay="0"/>
                                          </p:stCondLst>
                                        </p:cTn>
                                        <p:tgtEl>
                                          <p:spTgt spid="793628">
                                            <p:txEl>
                                              <p:pRg st="1" end="1"/>
                                            </p:txEl>
                                          </p:spTgt>
                                        </p:tgtEl>
                                        <p:attrNameLst>
                                          <p:attrName>style.visibility</p:attrName>
                                        </p:attrNameLst>
                                      </p:cBhvr>
                                      <p:to>
                                        <p:strVal val="visible"/>
                                      </p:to>
                                    </p:set>
                                    <p:animEffect transition="in" filter="barn(inHorizontal)">
                                      <p:cBhvr>
                                        <p:cTn id="12" dur="500"/>
                                        <p:tgtEl>
                                          <p:spTgt spid="79362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r>
              <a:rPr lang="en-US" dirty="0" smtClean="0"/>
              <a:t>I: Up to the Death Penalty fine up to $100,000 </a:t>
            </a:r>
          </a:p>
          <a:p>
            <a:r>
              <a:rPr lang="en-US" dirty="0" smtClean="0"/>
              <a:t>II: Prison from 20 years to life, fine up to $100,000.</a:t>
            </a:r>
          </a:p>
          <a:p>
            <a:r>
              <a:rPr lang="en-US" dirty="0" smtClean="0"/>
              <a:t>III: Prison from 5 to 20 years, fine up to $100,000</a:t>
            </a:r>
          </a:p>
          <a:p>
            <a:r>
              <a:rPr lang="en-US" dirty="0" smtClean="0"/>
              <a:t>IV: Prison 2 to 10 years Fine up to $100,000</a:t>
            </a:r>
          </a:p>
          <a:p>
            <a:r>
              <a:rPr lang="en-US" dirty="0" smtClean="0"/>
              <a:t>V: Prison 1 to 10 years or jail up to12 months, fine up to $2,500</a:t>
            </a:r>
          </a:p>
          <a:p>
            <a:r>
              <a:rPr lang="en-US" dirty="0" smtClean="0"/>
              <a:t>VI: Prison 1 to 5 years or jail for up to 12 months, fine up to $2,500</a:t>
            </a:r>
          </a:p>
        </p:txBody>
      </p:sp>
      <p:sp>
        <p:nvSpPr>
          <p:cNvPr id="2" name="Title 1"/>
          <p:cNvSpPr>
            <a:spLocks noGrp="1"/>
          </p:cNvSpPr>
          <p:nvPr>
            <p:ph type="title"/>
          </p:nvPr>
        </p:nvSpPr>
        <p:spPr/>
        <p:txBody>
          <a:bodyPr/>
          <a:lstStyle/>
          <a:p>
            <a:r>
              <a:rPr lang="en-US" dirty="0" smtClean="0">
                <a:solidFill>
                  <a:srgbClr val="FF0000"/>
                </a:solidFill>
              </a:rPr>
              <a:t>Felonies</a:t>
            </a:r>
            <a:endParaRPr 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1" end="1"/>
                                            </p:txEl>
                                          </p:spTgt>
                                        </p:tgtEl>
                                        <p:attrNameLst>
                                          <p:attrName>style.visibility</p:attrName>
                                        </p:attrNameLst>
                                      </p:cBhvr>
                                      <p:to>
                                        <p:strVal val="visible"/>
                                      </p:to>
                                    </p:set>
                                    <p:anim calcmode="lin" valueType="num">
                                      <p:cBhvr additive="base">
                                        <p:cTn id="3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0" end="0"/>
                                            </p:txEl>
                                          </p:spTgt>
                                        </p:tgtEl>
                                        <p:attrNameLst>
                                          <p:attrName>style.visibility</p:attrName>
                                        </p:attrNameLst>
                                      </p:cBhvr>
                                      <p:to>
                                        <p:strVal val="visible"/>
                                      </p:to>
                                    </p:set>
                                    <p:anim calcmode="lin" valueType="num">
                                      <p:cBhvr additive="base">
                                        <p:cTn id="3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4562" name="Text Box 2"/>
          <p:cNvSpPr txBox="1">
            <a:spLocks noChangeArrowheads="1"/>
          </p:cNvSpPr>
          <p:nvPr/>
        </p:nvSpPr>
        <p:spPr bwMode="auto">
          <a:xfrm>
            <a:off x="609600" y="304800"/>
            <a:ext cx="7924800" cy="762000"/>
          </a:xfrm>
          <a:prstGeom prst="rect">
            <a:avLst/>
          </a:prstGeom>
          <a:noFill/>
          <a:ln w="12700">
            <a:noFill/>
            <a:miter lim="800000"/>
            <a:headEnd type="none" w="sm" len="sm"/>
            <a:tailEnd type="none" w="sm" len="sm"/>
          </a:ln>
          <a:effectLst/>
        </p:spPr>
        <p:txBody>
          <a:bodyPr>
            <a:spAutoFit/>
          </a:bodyPr>
          <a:lstStyle/>
          <a:p>
            <a:pPr algn="ctr">
              <a:spcBef>
                <a:spcPct val="50000"/>
              </a:spcBef>
            </a:pPr>
            <a:r>
              <a:rPr lang="en-US" sz="4400">
                <a:solidFill>
                  <a:schemeClr val="tx2"/>
                </a:solidFill>
                <a:effectLst>
                  <a:outerShdw blurRad="38100" dist="38100" dir="2700000" algn="tl">
                    <a:srgbClr val="000000"/>
                  </a:outerShdw>
                </a:effectLst>
              </a:rPr>
              <a:t>Punishments for Misdemeanors</a:t>
            </a:r>
          </a:p>
        </p:txBody>
      </p:sp>
      <p:sp>
        <p:nvSpPr>
          <p:cNvPr id="834563" name="Rectangle 3"/>
          <p:cNvSpPr>
            <a:spLocks noGrp="1" noChangeArrowheads="1"/>
          </p:cNvSpPr>
          <p:nvPr>
            <p:ph type="body" sz="half" idx="1"/>
          </p:nvPr>
        </p:nvSpPr>
        <p:spPr>
          <a:xfrm>
            <a:off x="762000" y="2438400"/>
            <a:ext cx="7620000" cy="3962400"/>
          </a:xfrm>
          <a:noFill/>
          <a:ln/>
        </p:spPr>
        <p:txBody>
          <a:bodyPr/>
          <a:lstStyle/>
          <a:p>
            <a:pPr marL="347663" indent="-347663"/>
            <a:r>
              <a:rPr lang="en-US" sz="2400" b="1">
                <a:effectLst/>
              </a:rPr>
              <a:t>Class 1 Misdemeanor:</a:t>
            </a:r>
            <a:r>
              <a:rPr lang="en-US" sz="2400">
                <a:solidFill>
                  <a:srgbClr val="000000"/>
                </a:solidFill>
                <a:effectLst/>
              </a:rPr>
              <a:t> Confinement in jail for not more than 12 months and/or a possible fine of not more than $2,500.</a:t>
            </a:r>
          </a:p>
          <a:p>
            <a:pPr marL="347663" indent="-347663"/>
            <a:r>
              <a:rPr lang="en-US" sz="2400" b="1">
                <a:effectLst/>
              </a:rPr>
              <a:t>Class 2 Misdemeanor:</a:t>
            </a:r>
            <a:r>
              <a:rPr lang="en-US" sz="2400">
                <a:solidFill>
                  <a:srgbClr val="000000"/>
                </a:solidFill>
                <a:effectLst/>
              </a:rPr>
              <a:t> Confinement in jail for not more than six months and/or a possible fine of not more than $1,000.</a:t>
            </a:r>
          </a:p>
          <a:p>
            <a:pPr marL="347663" indent="-347663"/>
            <a:r>
              <a:rPr lang="en-US" sz="2400" b="1">
                <a:effectLst/>
              </a:rPr>
              <a:t>Class 3 Misdemeanor:</a:t>
            </a:r>
            <a:r>
              <a:rPr lang="en-US" sz="2400">
                <a:solidFill>
                  <a:srgbClr val="000000"/>
                </a:solidFill>
                <a:effectLst/>
              </a:rPr>
              <a:t> A fine of not more than $500.</a:t>
            </a:r>
          </a:p>
          <a:p>
            <a:pPr marL="347663" indent="-347663"/>
            <a:r>
              <a:rPr lang="en-US" sz="2400" b="1">
                <a:effectLst/>
              </a:rPr>
              <a:t>Class 4 Misdemeanor:</a:t>
            </a:r>
            <a:r>
              <a:rPr lang="en-US" sz="2400">
                <a:solidFill>
                  <a:srgbClr val="000000"/>
                </a:solidFill>
                <a:effectLst/>
              </a:rPr>
              <a:t> A fine of not more than $250.</a:t>
            </a:r>
          </a:p>
        </p:txBody>
      </p:sp>
      <p:sp>
        <p:nvSpPr>
          <p:cNvPr id="834564" name="Text Box 4"/>
          <p:cNvSpPr txBox="1">
            <a:spLocks noChangeArrowheads="1"/>
          </p:cNvSpPr>
          <p:nvPr/>
        </p:nvSpPr>
        <p:spPr bwMode="auto">
          <a:xfrm>
            <a:off x="609600" y="1371600"/>
            <a:ext cx="7924800" cy="1200329"/>
          </a:xfrm>
          <a:prstGeom prst="rect">
            <a:avLst/>
          </a:prstGeom>
          <a:noFill/>
          <a:ln w="12700">
            <a:noFill/>
            <a:miter lim="800000"/>
            <a:headEnd type="none" w="sm" len="sm"/>
            <a:tailEnd type="none" w="sm" len="sm"/>
          </a:ln>
          <a:effectLst/>
        </p:spPr>
        <p:txBody>
          <a:bodyPr>
            <a:spAutoFit/>
          </a:bodyPr>
          <a:lstStyle/>
          <a:p>
            <a:pPr algn="ctr"/>
            <a:endParaRPr lang="en-US" sz="2400" dirty="0" smtClean="0"/>
          </a:p>
          <a:p>
            <a:pPr algn="ctr"/>
            <a:r>
              <a:rPr lang="en-US" sz="2400" dirty="0" smtClean="0"/>
              <a:t>Misdemeanors </a:t>
            </a:r>
            <a:r>
              <a:rPr lang="en-US" sz="2400" dirty="0"/>
              <a:t>are classified into </a:t>
            </a:r>
            <a:br>
              <a:rPr lang="en-US" sz="2400" dirty="0"/>
            </a:br>
            <a:r>
              <a:rPr lang="en-US" sz="2400" dirty="0"/>
              <a:t>categories called classes.</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version>
  <revision id="1.1.46558.0"/>
</version>
</file>

<file path=customXml/itemProps1.xml><?xml version="1.0" encoding="utf-8"?>
<ds:datastoreItem xmlns:ds="http://schemas.openxmlformats.org/officeDocument/2006/customXml" ds:itemID="{69B19AD4-FA30-448A-82CC-EA6E28B19557}">
  <ds:schemaRefs/>
</ds:datastoreItem>
</file>

<file path=docProps/app.xml><?xml version="1.0" encoding="utf-8"?>
<Properties xmlns="http://schemas.openxmlformats.org/officeDocument/2006/extended-properties" xmlns:vt="http://schemas.openxmlformats.org/officeDocument/2006/docPropsVTypes">
  <Template>Concourse</Template>
  <TotalTime>353</TotalTime>
  <Words>1082</Words>
  <Application>Microsoft Office PowerPoint</Application>
  <PresentationFormat>On-screen Show (4:3)</PresentationFormat>
  <Paragraphs>119</Paragraphs>
  <Slides>22</Slides>
  <Notes>3</Notes>
  <HiddenSlides>0</HiddenSlides>
  <MMClips>3</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22</vt:i4>
      </vt:variant>
    </vt:vector>
  </HeadingPairs>
  <TitlesOfParts>
    <vt:vector size="30" baseType="lpstr">
      <vt:lpstr>Arial</vt:lpstr>
      <vt:lpstr>Calibri</vt:lpstr>
      <vt:lpstr>Lucida Sans Unicode</vt:lpstr>
      <vt:lpstr>Verdana</vt:lpstr>
      <vt:lpstr>Wingdings</vt:lpstr>
      <vt:lpstr>Wingdings 2</vt:lpstr>
      <vt:lpstr>Wingdings 3</vt:lpstr>
      <vt:lpstr>Concourse</vt:lpstr>
      <vt:lpstr>Virginia RULES </vt:lpstr>
      <vt:lpstr>PowerPoint Presentation</vt:lpstr>
      <vt:lpstr>What is a Law?</vt:lpstr>
      <vt:lpstr>Types of Laws</vt:lpstr>
      <vt:lpstr>Classifications of Laws</vt:lpstr>
      <vt:lpstr>PowerPoint Presentation</vt:lpstr>
      <vt:lpstr>PowerPoint Presentation</vt:lpstr>
      <vt:lpstr>Felonies</vt:lpstr>
      <vt:lpstr>PowerPoint Presentation</vt:lpstr>
      <vt:lpstr>Some Crimes You May Run Into:</vt:lpstr>
      <vt:lpstr>PowerPoint Presentation</vt:lpstr>
      <vt:lpstr>Take out your devices… Time for a quick quiz!</vt:lpstr>
      <vt:lpstr>PowerPoint Presentation</vt:lpstr>
      <vt:lpstr>Prison vs. Jail</vt:lpstr>
      <vt:lpstr>PowerPoint Presentation</vt:lpstr>
      <vt:lpstr>PowerPoint Presentation</vt:lpstr>
      <vt:lpstr>Some Terms:</vt:lpstr>
      <vt:lpstr>Can we be tried as an adult?</vt:lpstr>
      <vt:lpstr>If I get in trouble, what happens?</vt:lpstr>
      <vt:lpstr>Will I have a permanent record?</vt:lpstr>
      <vt:lpstr>Time to Review! Get your devices</vt:lpstr>
      <vt:lpstr>PowerPoint Presentation</vt:lpstr>
    </vt:vector>
  </TitlesOfParts>
  <Company>Virginia Beach City Public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ofcrmcl</dc:creator>
  <cp:lastModifiedBy>Allen M. Brewer Jr</cp:lastModifiedBy>
  <cp:revision>44</cp:revision>
  <dcterms:created xsi:type="dcterms:W3CDTF">2010-09-07T14:10:41Z</dcterms:created>
  <dcterms:modified xsi:type="dcterms:W3CDTF">2016-12-06T14:13:51Z</dcterms:modified>
</cp:coreProperties>
</file>